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63" r:id="rId3"/>
    <p:sldId id="265" r:id="rId4"/>
    <p:sldId id="274" r:id="rId5"/>
    <p:sldId id="270" r:id="rId6"/>
    <p:sldId id="278" r:id="rId7"/>
    <p:sldId id="272" r:id="rId8"/>
    <p:sldId id="271" r:id="rId9"/>
    <p:sldId id="273" r:id="rId10"/>
    <p:sldId id="275" r:id="rId11"/>
    <p:sldId id="277" r:id="rId12"/>
    <p:sldId id="276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259A"/>
    <a:srgbClr val="000000"/>
    <a:srgbClr val="00CA6D"/>
    <a:srgbClr val="03D76B"/>
    <a:srgbClr val="0BB95C"/>
    <a:srgbClr val="3F67E1"/>
    <a:srgbClr val="00E975"/>
    <a:srgbClr val="FF0000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47"/>
    <p:restoredTop sz="94663"/>
  </p:normalViewPr>
  <p:slideViewPr>
    <p:cSldViewPr snapToGrid="0" snapToObjects="1">
      <p:cViewPr varScale="1">
        <p:scale>
          <a:sx n="104" d="100"/>
          <a:sy n="104" d="100"/>
        </p:scale>
        <p:origin x="10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92AF2C-18FC-0441-85CE-CFDEF38FFB6C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08B94-09AF-384A-9D50-DF7FA77ACC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35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C4955E-348B-9E4C-BC5E-FAC5775BE8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6B27AAD-CA37-4541-AA93-5B465B842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43C17E-5C3F-DA47-9642-EE2F194D6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E90572-D4A4-0A41-8256-9E8F569A2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291499-D238-244F-AC7B-9DFF51B9B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2720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E3A96C-5927-DE4C-8D93-A9E708B94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9195D52-005C-6E4E-9B98-1466E076B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4C5AC2-E823-B444-A559-3B3B12217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039EA1-6AAF-8341-80A1-2300D2BDC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C693E0-38A1-B64B-9D40-D739C398F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030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EBBE40D-D193-DF4E-9AE5-4C57001BF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5FEA9B8-EEB0-8544-87C5-76CC8B910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CEF80B-4B16-1445-876F-6594B6ACE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011751-EBA2-F945-BA71-7AEC53372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BFEC7A-A11E-D044-8047-DF9428A13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4309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84BD8-695E-4344-B4FF-3DA64A90D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C2B1E5-AE1E-DF41-A063-3EC287D17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EE9FD0-1906-234E-A050-5507414C6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DCD144-873E-5E47-96F1-74B3DD560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BF01FA-CF11-4046-A719-16034F028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10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5ACB95-B33F-E04A-9550-A27DD2C22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2A24B2E-FC35-204B-A086-673CEDA85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FE39D5-EBF9-1E44-A7B9-39625A187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681D6E-7F85-2D4F-B48D-B445CD0C0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D2EEB1-1133-DC42-A8CF-2B42D0C12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213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ED0DC0-CAE2-0A42-ABF1-C22C41C80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A6BA6C-8E3A-A14F-949B-960B12BEE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A2EE5D-7F2A-3B41-A0AD-CB2E541DE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7CF154-9368-8A44-A96D-5469E62DB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A1DD50-C47F-EA47-9A75-D8165147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0DA8295-D5D6-1E4A-AC56-FB60F669E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748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AC8A8C-37B7-9F43-800D-73B1AC70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EC8182-88DD-8649-87C6-2BA72CCE5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727EE6-59EC-3043-9A6C-F98DC22C6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8B826F3-9D21-264B-8617-56628463AB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E7F7FCC-66B0-5044-A619-15E77774CC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D526BE1-68E9-FC40-B147-B41E6B2B2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6B9C738-E086-294E-8CB7-42E23E867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ED27B69-68C3-7F4B-AD38-B461B7897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633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0DEEA6-62C5-FD46-84DD-F1FD68D1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B4C981B-1A47-2D4C-ADD6-6A566FA1C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92F662-8EF9-C54E-96AF-F9B9B486B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116363D-3AD1-C843-B606-820E49AD7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4106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B9FB77F-7EB5-4B49-BEE4-814C101D9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2E5E976-93F1-994E-8D55-4AFA9FF1C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E52AA0-0449-224B-AD2D-AC4D5F790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7655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7A0E78-0500-FA42-9F05-83AEE33CC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2D8DAF-9D94-2E48-A9C2-F2EE8D545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CC6C35-8E3A-AA46-9B1A-D866A4B3F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FFC9269-6A93-E542-93A7-AE399A0E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7E241D-FDB7-4B46-9680-F732C828C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EE7AACD-D44F-D240-BDE5-A66CC7922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3980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00B37-5928-2E42-ACD5-A124C9D7D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A098C91-E395-934D-91FD-3FBF87FB0A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07D27E0-5234-6048-93F2-1CC1FA25E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E589B7F-A645-D843-A490-BA6BFACEC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8C5E10-13CF-E348-9D30-0409B8EEE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0D4BE3-D418-AF46-81D8-F52FA646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63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7F720C5-C1DC-EC4D-A619-2BF943737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33F7536-5B42-3C46-A576-D9F16AF83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39117A7-BC65-6B40-ABF3-6C027EED68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3D973-EC5D-9A44-A95A-F586A9E4E6BE}" type="datetimeFigureOut">
              <a:rPr lang="de-DE" smtClean="0"/>
              <a:t>15.01.2020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CF060E-8F62-A244-BA81-45E904CBE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64BFFA-61A1-8F46-9717-BDFED622D8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ACA42-C8B6-7744-8BD1-C6DAAE15717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87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CCDE4C6-E101-3343-A130-B2599F5BB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0082" y="4572311"/>
            <a:ext cx="6801321" cy="957262"/>
          </a:xfrm>
        </p:spPr>
        <p:txBody>
          <a:bodyPr anchor="ctr">
            <a:noAutofit/>
          </a:bodyPr>
          <a:lstStyle/>
          <a:p>
            <a:pPr algn="l"/>
            <a:r>
              <a:rPr lang="de-DE" sz="7200" dirty="0" err="1">
                <a:latin typeface="Lemon/Milk" panose="020B0603050302020204" pitchFamily="34" charset="0"/>
              </a:rPr>
              <a:t>Synthesia</a:t>
            </a:r>
            <a:endParaRPr lang="de-DE" sz="7200" dirty="0">
              <a:latin typeface="Lemon/Milk" panose="020B0603050302020204" pitchFamily="34" charset="0"/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8123EFF-E6E8-5A4B-AA10-18E20A5F05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0082" y="5529573"/>
            <a:ext cx="7192219" cy="613021"/>
          </a:xfrm>
        </p:spPr>
        <p:txBody>
          <a:bodyPr anchor="ctr">
            <a:normAutofit/>
          </a:bodyPr>
          <a:lstStyle/>
          <a:p>
            <a:pPr algn="l"/>
            <a:r>
              <a:rPr lang="de-DE" sz="2400" dirty="0" err="1">
                <a:latin typeface="Lemon/Milk light" panose="020B0303050302020204" pitchFamily="34" charset="0"/>
              </a:rPr>
              <a:t>implicit</a:t>
            </a:r>
            <a:r>
              <a:rPr lang="de-DE" sz="2400" dirty="0">
                <a:latin typeface="Lemon/Milk light" panose="020B0303050302020204" pitchFamily="34" charset="0"/>
              </a:rPr>
              <a:t> </a:t>
            </a:r>
            <a:r>
              <a:rPr lang="de-DE" sz="2400" dirty="0" err="1">
                <a:latin typeface="Lemon/Milk light" panose="020B0303050302020204" pitchFamily="34" charset="0"/>
              </a:rPr>
              <a:t>music</a:t>
            </a:r>
            <a:r>
              <a:rPr lang="de-DE" sz="2400" dirty="0">
                <a:latin typeface="Lemon/Milk light" panose="020B0303050302020204" pitchFamily="34" charset="0"/>
              </a:rPr>
              <a:t> </a:t>
            </a:r>
            <a:r>
              <a:rPr lang="de-DE" sz="2400" dirty="0" err="1">
                <a:latin typeface="Lemon/Milk light" panose="020B0303050302020204" pitchFamily="34" charset="0"/>
              </a:rPr>
              <a:t>sequencer</a:t>
            </a:r>
            <a:endParaRPr lang="de-DE" sz="2400" dirty="0">
              <a:latin typeface="Lemon/Milk light" panose="020B03030503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FF7076-9833-4F40-8F85-F9B343E528B5}"/>
              </a:ext>
            </a:extLst>
          </p:cNvPr>
          <p:cNvSpPr/>
          <p:nvPr/>
        </p:nvSpPr>
        <p:spPr>
          <a:xfrm>
            <a:off x="1441677" y="1935617"/>
            <a:ext cx="957262" cy="9572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A5F6816-6956-684D-865C-472A65EDBE0B}"/>
              </a:ext>
            </a:extLst>
          </p:cNvPr>
          <p:cNvSpPr/>
          <p:nvPr/>
        </p:nvSpPr>
        <p:spPr>
          <a:xfrm>
            <a:off x="3455534" y="252413"/>
            <a:ext cx="2640466" cy="2640466"/>
          </a:xfrm>
          <a:prstGeom prst="ellipse">
            <a:avLst/>
          </a:prstGeom>
          <a:solidFill>
            <a:srgbClr val="00E9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378F616-A7AE-F648-9431-326449330F06}"/>
              </a:ext>
            </a:extLst>
          </p:cNvPr>
          <p:cNvSpPr/>
          <p:nvPr/>
        </p:nvSpPr>
        <p:spPr>
          <a:xfrm>
            <a:off x="6644367" y="1935617"/>
            <a:ext cx="1698512" cy="1698512"/>
          </a:xfrm>
          <a:prstGeom prst="ellipse">
            <a:avLst/>
          </a:prstGeom>
          <a:solidFill>
            <a:srgbClr val="3F67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046E5E3-0905-F244-B108-54121C830FCB}"/>
              </a:ext>
            </a:extLst>
          </p:cNvPr>
          <p:cNvSpPr/>
          <p:nvPr/>
        </p:nvSpPr>
        <p:spPr>
          <a:xfrm>
            <a:off x="8891247" y="-1232576"/>
            <a:ext cx="3718152" cy="3718152"/>
          </a:xfrm>
          <a:prstGeom prst="ellipse">
            <a:avLst/>
          </a:prstGeom>
          <a:solidFill>
            <a:srgbClr val="ED25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863F47D-9D55-F548-88D3-390ED806633B}"/>
              </a:ext>
            </a:extLst>
          </p:cNvPr>
          <p:cNvSpPr txBox="1"/>
          <p:nvPr/>
        </p:nvSpPr>
        <p:spPr>
          <a:xfrm>
            <a:off x="8022302" y="6408402"/>
            <a:ext cx="40608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Julius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Neudecker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B.Sc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. - Marlon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Lückert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 </a:t>
            </a:r>
            <a:r>
              <a:rPr lang="de-DE" sz="1400" dirty="0" err="1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B.Sc</a:t>
            </a:r>
            <a:r>
              <a:rPr lang="de-DE" sz="1400" dirty="0">
                <a:latin typeface="Heiti TC Medium" pitchFamily="2" charset="-128"/>
                <a:ea typeface="Heiti TC Medium" pitchFamily="2" charset="-128"/>
                <a:cs typeface="Helvetica Neue Medium" panose="0200050300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4202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B13D20-EF95-A449-97A7-58EE3871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6. Log Files</a:t>
            </a:r>
          </a:p>
        </p:txBody>
      </p:sp>
      <p:sp>
        <p:nvSpPr>
          <p:cNvPr id="22" name="Inhaltsplatzhalter 2">
            <a:extLst>
              <a:ext uri="{FF2B5EF4-FFF2-40B4-BE49-F238E27FC236}">
                <a16:creationId xmlns:a16="http://schemas.microsoft.com/office/drawing/2014/main" id="{78265FCB-46FD-B24C-9395-8745F2575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3962400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RAW Kinect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persons</a:t>
            </a:r>
            <a:endParaRPr lang="de-DE" dirty="0"/>
          </a:p>
          <a:p>
            <a:pPr lvl="1"/>
            <a:r>
              <a:rPr lang="de-DE" dirty="0" err="1"/>
              <a:t>Bone</a:t>
            </a:r>
            <a:r>
              <a:rPr lang="de-DE" dirty="0"/>
              <a:t> </a:t>
            </a:r>
            <a:r>
              <a:rPr lang="de-DE" dirty="0" err="1"/>
              <a:t>position</a:t>
            </a:r>
            <a:endParaRPr lang="de-DE" dirty="0"/>
          </a:p>
          <a:p>
            <a:r>
              <a:rPr lang="de-DE" dirty="0"/>
              <a:t>Front End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/>
              <a:t>Lane </a:t>
            </a:r>
            <a:r>
              <a:rPr lang="de-DE" dirty="0" err="1"/>
              <a:t>mapping</a:t>
            </a:r>
            <a:endParaRPr lang="de-DE" dirty="0"/>
          </a:p>
          <a:p>
            <a:pPr lvl="2"/>
            <a:r>
              <a:rPr lang="de-DE" dirty="0" err="1"/>
              <a:t>Active</a:t>
            </a:r>
            <a:r>
              <a:rPr lang="de-DE" dirty="0"/>
              <a:t> / Passive</a:t>
            </a:r>
          </a:p>
          <a:p>
            <a:pPr lvl="1"/>
            <a:r>
              <a:rPr lang="de-DE" dirty="0"/>
              <a:t>X/Y Hand Position </a:t>
            </a:r>
            <a:r>
              <a:rPr lang="de-DE" dirty="0" err="1"/>
              <a:t>mapped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lanes</a:t>
            </a:r>
            <a:r>
              <a:rPr lang="de-DE" dirty="0"/>
              <a:t> (0...1)</a:t>
            </a:r>
          </a:p>
          <a:p>
            <a:pPr lvl="1"/>
            <a:r>
              <a:rPr lang="de-DE" dirty="0"/>
              <a:t>Track </a:t>
            </a:r>
            <a:r>
              <a:rPr lang="de-DE" dirty="0" err="1"/>
              <a:t>data</a:t>
            </a:r>
            <a:r>
              <a:rPr lang="de-DE" dirty="0"/>
              <a:t> (</a:t>
            </a:r>
            <a:r>
              <a:rPr lang="de-DE" dirty="0" err="1"/>
              <a:t>active</a:t>
            </a:r>
            <a:r>
              <a:rPr lang="de-DE" dirty="0"/>
              <a:t>, </a:t>
            </a:r>
            <a:r>
              <a:rPr lang="de-DE" dirty="0" err="1"/>
              <a:t>selected</a:t>
            </a:r>
            <a:r>
              <a:rPr lang="de-DE" dirty="0"/>
              <a:t>, </a:t>
            </a:r>
            <a:r>
              <a:rPr lang="de-DE" dirty="0" err="1"/>
              <a:t>inactive</a:t>
            </a:r>
            <a:r>
              <a:rPr lang="de-DE" dirty="0"/>
              <a:t>, ...)</a:t>
            </a:r>
          </a:p>
          <a:p>
            <a:pPr marL="228600" lvl="1">
              <a:lnSpc>
                <a:spcPct val="100000"/>
              </a:lnSpc>
              <a:spcBef>
                <a:spcPts val="1000"/>
              </a:spcBef>
            </a:pPr>
            <a:r>
              <a:rPr lang="de-DE" sz="2800" dirty="0" err="1"/>
              <a:t>Meta</a:t>
            </a:r>
            <a:r>
              <a:rPr lang="de-DE" sz="2800" dirty="0"/>
              <a:t> Data</a:t>
            </a:r>
          </a:p>
          <a:p>
            <a:pPr marL="685800" lvl="2">
              <a:lnSpc>
                <a:spcPct val="100000"/>
              </a:lnSpc>
              <a:spcBef>
                <a:spcPts val="1000"/>
              </a:spcBef>
            </a:pPr>
            <a:r>
              <a:rPr lang="de-DE" sz="2400" dirty="0" err="1"/>
              <a:t>Timestamp</a:t>
            </a:r>
            <a:endParaRPr lang="de-DE" sz="24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1A7165E-6DE9-400F-9857-CC0315C811E0}"/>
              </a:ext>
            </a:extLst>
          </p:cNvPr>
          <p:cNvSpPr txBox="1"/>
          <p:nvPr/>
        </p:nvSpPr>
        <p:spPr>
          <a:xfrm>
            <a:off x="3879272" y="1204912"/>
            <a:ext cx="810952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1579024908662,2,1,true,0.3765432098765432,0.11923076923076924,1.3364197530864197,0.046153846153846156,false,,,,,false,,,,,false,,,,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1579024908664,2,1,true,0.39197530864197533,0.11923076923076924,1.3364197530864197,0.05576923076923077,false,,,,,false,,,,,false,,,,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1579024908665,2,1,true,0.404320987654321,0.11730769230769231,1.3364197530864197,0.06538461538461539,false,,,,,false,,,,,false,,,,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1579024908667,2,1,true,0.41358024691358025,0.11538461538461539,1.3333333333333333,0.075,false,,,,,false,,,,,false,,,,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1579024908669,2,1,true,0.4166666666666667,0.10961538461538461,1.3364197530864197,0.08076923076923077,false,,,,,false,,,,,false,,,,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1579024908672,2,1,true,0.42592592592592593,0.10384615384615385,1.3364197530864197,0.08653846153846154,false,,,,,false,,,,,false,,,,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1579024908673,2,1,true,0.4351851851851852,0.1,1.3395061728395061,0.09423076923076923,false,,,,,false,,,,,false,,,,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1579024908674,2,1,true,0.4567901234567901,0.1,1.3487654320987654,0.09615384615384616,false,,,,,false,,,,,false,,,,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1579024908676,2,1,true,0.49074074074074076,0.10192307692307692,1.3580246913580247,0.10192307692307692,false,,,,,false,,,,,false,,,,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1579024908677,2,1,true,0.5308641975308642,0.10576923076923077,1.373456790123457,0.11153846153846154,false,,,,,false,,,,,false,,,,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1579024908678,2,1,true,0.5771604938271605,0.11538461538461539,1.3888888888888888,0.12115384615384615,false,,,,,false,,,,,false,,,,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1579024908681,2,1,true,0.6234567901234568,0.1326923076923077,1.404320987654321,0.1326923076923077,false,,,,,false,,,,,false,,,,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1579024908683,2,1,true,0.6790123456790124,0.15384615384615385,1.4135802469135803,0.1423076923076923,false,,,,,false,,,,,false,,,,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1579024908684,2,1,true,0.7006172839506173,0.16538461538461538,1.4259259259259258,0.14615384615384616,false,,,,,false,,,,,false,,,,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1579024908686,2,1,true,0.7222222222222222,0.18076923076923077,1.4320987654320987,0.1519230769230769,false,,,,,false,,,,,false,,,,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1579024908688,2,1,true,0.7345679012345679,0.19423076923076923,1.4351851851851851,0.15576923076923077,false,,,,,false,,,,,false,,,,</a:t>
            </a:r>
          </a:p>
          <a:p>
            <a:r>
              <a:rPr lang="de-DE" sz="800" dirty="0">
                <a:latin typeface="Courier New" panose="02070309020205020404" pitchFamily="49" charset="0"/>
                <a:cs typeface="Courier New" panose="02070309020205020404" pitchFamily="49" charset="0"/>
              </a:rPr>
              <a:t>1579024908689,2,1,true,0.7376543209876543,0.2,1.4351851851851851,0.1596153846153846,false,,,,,false,,,,,false,,,,</a:t>
            </a:r>
          </a:p>
        </p:txBody>
      </p:sp>
    </p:spTree>
    <p:extLst>
      <p:ext uri="{BB962C8B-B14F-4D97-AF65-F5344CB8AC3E}">
        <p14:creationId xmlns:p14="http://schemas.microsoft.com/office/powerpoint/2010/main" val="1203178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B13D20-EF95-A449-97A7-58EE3871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7. Studiendesign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02FD0A0-4548-4A4E-95FE-7F209D383BDF}"/>
              </a:ext>
            </a:extLst>
          </p:cNvPr>
          <p:cNvSpPr txBox="1"/>
          <p:nvPr/>
        </p:nvSpPr>
        <p:spPr>
          <a:xfrm>
            <a:off x="637303" y="1588652"/>
            <a:ext cx="5061528" cy="455509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b="1" dirty="0"/>
              <a:t>Teil 1: Interface und Interaction Design</a:t>
            </a:r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Verschiedene Interaktionen im gleichen Prototyp</a:t>
            </a: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System Usability Score</a:t>
            </a:r>
          </a:p>
          <a:p>
            <a:endParaRPr lang="de-DE" sz="1000" dirty="0"/>
          </a:p>
          <a:p>
            <a:r>
              <a:rPr lang="de-DE" sz="1400" dirty="0"/>
              <a:t>Frage hinzufügen: (korrespondiert mit SUS #1)</a:t>
            </a:r>
          </a:p>
          <a:p>
            <a:r>
              <a:rPr lang="de-DE" sz="1400" i="1" dirty="0"/>
              <a:t>Wie lang würden Sie sich freiwillig damit befassen?</a:t>
            </a:r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Durchführung als Feldstudie mit verschiedenen Anleitungen: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Anleitung zum durchlesen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Instruktionsvideo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Vormachen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Selbst probieren ohne Einweisung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Evaluation mittels Logfiles: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Wie verhalten sich die User?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Spiegelt sich das in der Befragung wieder?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1CC76F8-674B-4AF1-AF61-3861E367AD6D}"/>
              </a:ext>
            </a:extLst>
          </p:cNvPr>
          <p:cNvSpPr txBox="1"/>
          <p:nvPr/>
        </p:nvSpPr>
        <p:spPr>
          <a:xfrm>
            <a:off x="6569358" y="1588652"/>
            <a:ext cx="4932218" cy="452431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b="1" dirty="0"/>
              <a:t>Teil 2: Ästhetik, Musik und Spaß</a:t>
            </a:r>
          </a:p>
          <a:p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i="1" dirty="0" err="1"/>
              <a:t>AttrakDiff</a:t>
            </a:r>
            <a:r>
              <a:rPr lang="de-DE" i="1" dirty="0"/>
              <a:t> </a:t>
            </a:r>
            <a:r>
              <a:rPr lang="de-DE" dirty="0"/>
              <a:t>Befragung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Zu untersuchende Themengebiete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Akzeptanz (Musikgenre)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Variabilität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Qualität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Soziales Erlebnis</a:t>
            </a:r>
          </a:p>
          <a:p>
            <a:pPr lvl="1"/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Evaluation mittels Logfiles: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Dauer Benutzung der einzelnen Lanes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Dauer der Gesamtbenutzung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Durchschnittliche Anzahl an Spielern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Spiegeln sich die Angaben in den Logfiles wieder?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5676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B13D20-EF95-A449-97A7-58EE3871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Beispieldiagramme zu Befragung Teil 1 + 2</a:t>
            </a:r>
          </a:p>
        </p:txBody>
      </p:sp>
      <p:pic>
        <p:nvPicPr>
          <p:cNvPr id="6" name="Grafik 5" descr="Ein Bild, das Uhr enthält.&#10;&#10;Automatisch generierte Beschreibung">
            <a:extLst>
              <a:ext uri="{FF2B5EF4-FFF2-40B4-BE49-F238E27FC236}">
                <a16:creationId xmlns:a16="http://schemas.microsoft.com/office/drawing/2014/main" id="{F828FBBE-73A2-4BB6-BE7F-B3996A00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835" y="1516128"/>
            <a:ext cx="8922330" cy="506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062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Konzept -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Recap</a:t>
            </a:r>
            <a:endParaRPr lang="de-DE" dirty="0">
              <a:latin typeface="Heiti TC Medium" pitchFamily="2" charset="-128"/>
              <a:ea typeface="Heiti TC Medium" pitchFamily="2" charset="-128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Steuerung von Instrumenten durch Parameter</a:t>
            </a:r>
          </a:p>
          <a:p>
            <a:pPr lvl="1"/>
            <a:r>
              <a:rPr lang="de-DE" dirty="0">
                <a:highlight>
                  <a:srgbClr val="00FF00"/>
                </a:highlight>
              </a:rPr>
              <a:t>Komplexität</a:t>
            </a:r>
            <a:r>
              <a:rPr lang="de-DE" baseline="30000" dirty="0">
                <a:highlight>
                  <a:srgbClr val="00FF00"/>
                </a:highlight>
              </a:rPr>
              <a:t>1</a:t>
            </a:r>
            <a:r>
              <a:rPr lang="de-DE" dirty="0"/>
              <a:t>, </a:t>
            </a:r>
            <a:r>
              <a:rPr lang="de-DE" dirty="0">
                <a:highlight>
                  <a:srgbClr val="00FF00"/>
                </a:highlight>
              </a:rPr>
              <a:t>Tempo</a:t>
            </a:r>
            <a:r>
              <a:rPr lang="de-DE" dirty="0"/>
              <a:t>, </a:t>
            </a:r>
            <a:r>
              <a:rPr lang="de-DE" dirty="0">
                <a:highlight>
                  <a:srgbClr val="00FF00"/>
                </a:highlight>
              </a:rPr>
              <a:t>Timbre</a:t>
            </a:r>
            <a:r>
              <a:rPr lang="de-DE" dirty="0"/>
              <a:t>, </a:t>
            </a:r>
            <a:r>
              <a:rPr lang="de-DE" dirty="0">
                <a:highlight>
                  <a:srgbClr val="00FF00"/>
                </a:highlight>
              </a:rPr>
              <a:t>Arpeggio</a:t>
            </a:r>
            <a:r>
              <a:rPr lang="de-DE" dirty="0"/>
              <a:t>, </a:t>
            </a:r>
            <a:r>
              <a:rPr lang="de-DE" dirty="0">
                <a:highlight>
                  <a:srgbClr val="00FF00"/>
                </a:highlight>
              </a:rPr>
              <a:t>Akkordfolge</a:t>
            </a:r>
            <a:r>
              <a:rPr lang="de-DE" baseline="30000" dirty="0">
                <a:highlight>
                  <a:srgbClr val="00FF00"/>
                </a:highlight>
              </a:rPr>
              <a:t>2</a:t>
            </a:r>
          </a:p>
          <a:p>
            <a:r>
              <a:rPr lang="de-DE" dirty="0"/>
              <a:t>Einstellung der Parameter mit Händen</a:t>
            </a:r>
          </a:p>
          <a:p>
            <a:pPr lvl="1"/>
            <a:r>
              <a:rPr lang="de-DE" dirty="0">
                <a:highlight>
                  <a:srgbClr val="00FF00"/>
                </a:highlight>
              </a:rPr>
              <a:t>mehrere Nutzer gleichzeitig</a:t>
            </a:r>
          </a:p>
          <a:p>
            <a:pPr lvl="1"/>
            <a:r>
              <a:rPr lang="de-DE" dirty="0">
                <a:highlight>
                  <a:srgbClr val="00FF00"/>
                </a:highlight>
              </a:rPr>
              <a:t>keine Überforderung durch zu viele Parameter</a:t>
            </a:r>
            <a:r>
              <a:rPr lang="de-DE" baseline="30000" dirty="0">
                <a:highlight>
                  <a:srgbClr val="00FF00"/>
                </a:highlight>
              </a:rPr>
              <a:t>3</a:t>
            </a:r>
          </a:p>
          <a:p>
            <a:pPr lvl="1"/>
            <a:endParaRPr lang="de-DE" baseline="30000" dirty="0">
              <a:highlight>
                <a:srgbClr val="00FF00"/>
              </a:highlight>
            </a:endParaRPr>
          </a:p>
          <a:p>
            <a:pPr marL="0" indent="0">
              <a:buNone/>
            </a:pPr>
            <a:endParaRPr lang="de-DE" sz="1400" baseline="30000" dirty="0"/>
          </a:p>
          <a:p>
            <a:pPr marL="0" indent="0">
              <a:buNone/>
            </a:pPr>
            <a:r>
              <a:rPr lang="de-DE" sz="1400" baseline="30000" dirty="0"/>
              <a:t>1 </a:t>
            </a:r>
            <a:r>
              <a:rPr lang="de-DE" sz="1400" dirty="0"/>
              <a:t>verschiedene fest definierte Beats</a:t>
            </a:r>
          </a:p>
          <a:p>
            <a:pPr marL="0" indent="0">
              <a:buNone/>
            </a:pPr>
            <a:r>
              <a:rPr lang="de-DE" sz="1400" baseline="30000" dirty="0"/>
              <a:t>2 </a:t>
            </a:r>
            <a:r>
              <a:rPr lang="de-DE" sz="1400" dirty="0"/>
              <a:t>Akkordfolge durch festgelegte Grundharmonie definiert</a:t>
            </a:r>
          </a:p>
          <a:p>
            <a:pPr marL="0" indent="0">
              <a:buNone/>
            </a:pPr>
            <a:r>
              <a:rPr lang="de-DE" sz="1400" baseline="30000" dirty="0"/>
              <a:t>3 </a:t>
            </a:r>
            <a:r>
              <a:rPr lang="de-DE" sz="1400" dirty="0"/>
              <a:t>Bleibt in Studie zu ermitteln, ob Parameteranzahl überfordernd wirkt</a:t>
            </a:r>
          </a:p>
        </p:txBody>
      </p:sp>
    </p:spTree>
    <p:extLst>
      <p:ext uri="{BB962C8B-B14F-4D97-AF65-F5344CB8AC3E}">
        <p14:creationId xmlns:p14="http://schemas.microsoft.com/office/powerpoint/2010/main" val="2072567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Implizite Interaktionen -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Recap</a:t>
            </a:r>
            <a:endParaRPr lang="de-DE" dirty="0">
              <a:latin typeface="Heiti TC Medium" pitchFamily="2" charset="-128"/>
              <a:ea typeface="Heiti TC Medium" pitchFamily="2" charset="-128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ighlight>
                  <a:srgbClr val="00FF00"/>
                </a:highlight>
              </a:rPr>
              <a:t>Erkennung der Benutzer Anzahl</a:t>
            </a:r>
          </a:p>
          <a:p>
            <a:r>
              <a:rPr lang="de-DE" dirty="0">
                <a:highlight>
                  <a:srgbClr val="00FF00"/>
                </a:highlight>
              </a:rPr>
              <a:t>Erkennung, wenn ein Benutzer die Applikation verlässt</a:t>
            </a:r>
          </a:p>
          <a:p>
            <a:r>
              <a:rPr lang="de-DE" dirty="0">
                <a:highlight>
                  <a:srgbClr val="00FF00"/>
                </a:highlight>
              </a:rPr>
              <a:t>Erkennung, wenn ein Benutzer das Instrument wechselt</a:t>
            </a:r>
          </a:p>
          <a:p>
            <a:r>
              <a:rPr lang="de-DE" strike="sngStrike" dirty="0"/>
              <a:t>Automatische Speicherung der Parametereinstellungen</a:t>
            </a:r>
          </a:p>
        </p:txBody>
      </p:sp>
    </p:spTree>
    <p:extLst>
      <p:ext uri="{BB962C8B-B14F-4D97-AF65-F5344CB8AC3E}">
        <p14:creationId xmlns:p14="http://schemas.microsoft.com/office/powerpoint/2010/main" val="3167405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1. Blockschaltbild – Data Flow</a:t>
            </a:r>
          </a:p>
        </p:txBody>
      </p:sp>
      <p:pic>
        <p:nvPicPr>
          <p:cNvPr id="6" name="Grafik 5" descr="Ein Bild, das Screenshot, Computer enthält.&#10;&#10;Automatisch generierte Beschreibung">
            <a:extLst>
              <a:ext uri="{FF2B5EF4-FFF2-40B4-BE49-F238E27FC236}">
                <a16:creationId xmlns:a16="http://schemas.microsoft.com/office/drawing/2014/main" id="{7F625EFD-B51C-49C4-95EC-1E6692304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890" y="1414100"/>
            <a:ext cx="8996220" cy="516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378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2. Human Pose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Estimation</a:t>
            </a:r>
            <a:r>
              <a:rPr lang="de-DE" dirty="0">
                <a:latin typeface="Heiti TC Medium" pitchFamily="2" charset="-128"/>
                <a:ea typeface="Heiti TC Medium" pitchFamily="2" charset="-128"/>
              </a:rPr>
              <a:t> – Kinect v2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>
                <a:highlight>
                  <a:srgbClr val="00FF00"/>
                </a:highlight>
              </a:rPr>
              <a:t>Erkennung der Hände</a:t>
            </a:r>
          </a:p>
          <a:p>
            <a:r>
              <a:rPr lang="de-DE" dirty="0">
                <a:highlight>
                  <a:srgbClr val="00FF00"/>
                </a:highlight>
              </a:rPr>
              <a:t>Differenzierung der einzelnen Benutzer</a:t>
            </a:r>
          </a:p>
          <a:p>
            <a:r>
              <a:rPr lang="de-DE" dirty="0">
                <a:highlight>
                  <a:srgbClr val="00FF00"/>
                </a:highlight>
              </a:rPr>
              <a:t>Einteilung nach Lanes</a:t>
            </a:r>
            <a:r>
              <a:rPr lang="de-DE" baseline="30000" dirty="0">
                <a:highlight>
                  <a:srgbClr val="00FF00"/>
                </a:highlight>
              </a:rPr>
              <a:t>1</a:t>
            </a:r>
          </a:p>
          <a:p>
            <a:pPr marL="0" indent="0">
              <a:buNone/>
            </a:pPr>
            <a:endParaRPr lang="de-DE" baseline="30000" dirty="0"/>
          </a:p>
          <a:p>
            <a:pPr marL="0" indent="0">
              <a:buNone/>
            </a:pPr>
            <a:r>
              <a:rPr lang="de-DE" sz="2000" baseline="30000" dirty="0"/>
              <a:t>1 </a:t>
            </a:r>
            <a:r>
              <a:rPr lang="de-DE" sz="2000" dirty="0"/>
              <a:t>zum Debugging / Entwickeln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CEDCAB1-0777-4A3C-9BBA-D3225C0DD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828" y="2974110"/>
            <a:ext cx="5812972" cy="320285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DB6D1FA-DF12-4939-B445-7AF7A362309A}"/>
              </a:ext>
            </a:extLst>
          </p:cNvPr>
          <p:cNvSpPr/>
          <p:nvPr/>
        </p:nvSpPr>
        <p:spPr>
          <a:xfrm>
            <a:off x="6634163" y="2974110"/>
            <a:ext cx="909637" cy="3202853"/>
          </a:xfrm>
          <a:prstGeom prst="rect">
            <a:avLst/>
          </a:prstGeom>
          <a:solidFill>
            <a:srgbClr val="ED259A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963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4E0A14-A1AA-4219-97D0-88A37AA20E3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7442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2.5 Human Pose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Estimation</a:t>
            </a:r>
            <a:r>
              <a:rPr lang="de-DE" dirty="0">
                <a:latin typeface="Heiti TC Medium" pitchFamily="2" charset="-128"/>
                <a:ea typeface="Heiti TC Medium" pitchFamily="2" charset="-128"/>
              </a:rPr>
              <a:t> –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Taxonomy</a:t>
            </a:r>
            <a:endParaRPr lang="de-DE" dirty="0">
              <a:latin typeface="Heiti TC Medium" pitchFamily="2" charset="-128"/>
              <a:ea typeface="Heiti TC Medium" pitchFamily="2" charset="-128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4E2FD61-2D39-4603-9972-EA24F089D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126" y="1027906"/>
            <a:ext cx="7709748" cy="538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745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3. Server – node.js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>
                <a:highlight>
                  <a:srgbClr val="00FF00"/>
                </a:highlight>
              </a:rPr>
              <a:t>Verarbeitung der Anzahl der Personen und Koordinaten der Hände</a:t>
            </a:r>
          </a:p>
          <a:p>
            <a:r>
              <a:rPr lang="de-DE" strike="sngStrike" dirty="0"/>
              <a:t>Filterung </a:t>
            </a:r>
            <a:r>
              <a:rPr lang="de-DE" i="1" strike="sngStrike" dirty="0"/>
              <a:t>schlechter</a:t>
            </a:r>
            <a:r>
              <a:rPr lang="de-DE" strike="sngStrike" dirty="0"/>
              <a:t> Koordinaten (Ausreißer)</a:t>
            </a:r>
            <a:r>
              <a:rPr lang="de-DE" dirty="0"/>
              <a:t> – obsolet</a:t>
            </a:r>
          </a:p>
          <a:p>
            <a:r>
              <a:rPr lang="de-DE" dirty="0">
                <a:highlight>
                  <a:srgbClr val="00FF00"/>
                </a:highlight>
              </a:rPr>
              <a:t>Abspielen der MIDI-Befehle</a:t>
            </a:r>
          </a:p>
          <a:p>
            <a:r>
              <a:rPr lang="de-DE" dirty="0">
                <a:highlight>
                  <a:srgbClr val="00FF00"/>
                </a:highlight>
              </a:rPr>
              <a:t>Senden der Daten ans Frontend</a:t>
            </a:r>
          </a:p>
          <a:p>
            <a:pPr>
              <a:buFont typeface="Calibri" panose="020F0502020204030204" pitchFamily="34" charset="0"/>
              <a:buChar char="+"/>
            </a:pPr>
            <a:r>
              <a:rPr lang="de-DE" dirty="0"/>
              <a:t>Speicherung von Logdateien</a:t>
            </a:r>
          </a:p>
        </p:txBody>
      </p:sp>
    </p:spTree>
    <p:extLst>
      <p:ext uri="{BB962C8B-B14F-4D97-AF65-F5344CB8AC3E}">
        <p14:creationId xmlns:p14="http://schemas.microsoft.com/office/powerpoint/2010/main" val="454229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4. Musik Generierung – </a:t>
            </a:r>
            <a:r>
              <a:rPr lang="de-DE" dirty="0" err="1">
                <a:latin typeface="Heiti TC Medium" pitchFamily="2" charset="-128"/>
                <a:ea typeface="Heiti TC Medium" pitchFamily="2" charset="-128"/>
              </a:rPr>
              <a:t>Ableton</a:t>
            </a:r>
            <a:r>
              <a:rPr lang="de-DE" dirty="0">
                <a:latin typeface="Heiti TC Medium" pitchFamily="2" charset="-128"/>
                <a:ea typeface="Heiti TC Medium" pitchFamily="2" charset="-128"/>
              </a:rPr>
              <a:t> Live 10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2023" cy="4351338"/>
          </a:xfrm>
        </p:spPr>
        <p:txBody>
          <a:bodyPr/>
          <a:lstStyle/>
          <a:p>
            <a:r>
              <a:rPr lang="de-DE" dirty="0"/>
              <a:t>Prozedurale Musik Erzeugung – oder: abspielen definierter Tracks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8D3A18B-FA3B-49FB-9BD9-44F04C6D2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611" y="2474741"/>
            <a:ext cx="4542703" cy="268605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66DEE48-1158-4CE6-A7D9-320085DF1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159" y="2474741"/>
            <a:ext cx="3836071" cy="1998462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F8EB808-7F72-449A-9629-A8A9898E4D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686" y="4791408"/>
            <a:ext cx="7176077" cy="152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673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9878F7-5FA0-DC46-823B-A5FFFED75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latin typeface="Heiti TC Medium" pitchFamily="2" charset="-128"/>
                <a:ea typeface="Heiti TC Medium" pitchFamily="2" charset="-128"/>
              </a:rPr>
              <a:t>5. Frontend -  Unity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FD5309-323F-1144-AAAA-3E22326ED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48534"/>
            <a:ext cx="5913582" cy="4351338"/>
          </a:xfrm>
        </p:spPr>
        <p:txBody>
          <a:bodyPr>
            <a:normAutofit lnSpcReduction="10000"/>
          </a:bodyPr>
          <a:lstStyle/>
          <a:p>
            <a:r>
              <a:rPr lang="de-DE" dirty="0">
                <a:highlight>
                  <a:srgbClr val="00FF00"/>
                </a:highlight>
              </a:rPr>
              <a:t>Anzeigen der aktuellen Handposition</a:t>
            </a:r>
          </a:p>
          <a:p>
            <a:r>
              <a:rPr lang="de-DE" dirty="0">
                <a:highlight>
                  <a:srgbClr val="00FF00"/>
                </a:highlight>
              </a:rPr>
              <a:t>Darstellung der Formen / Instrumente</a:t>
            </a:r>
          </a:p>
          <a:p>
            <a:r>
              <a:rPr lang="de-DE" dirty="0">
                <a:highlight>
                  <a:srgbClr val="00FF00"/>
                </a:highlight>
              </a:rPr>
              <a:t>Anzeigen der aktiven Instrumente</a:t>
            </a:r>
          </a:p>
          <a:p>
            <a:r>
              <a:rPr lang="de-DE" dirty="0">
                <a:highlight>
                  <a:srgbClr val="00FF00"/>
                </a:highlight>
              </a:rPr>
              <a:t>Anzeigen der Parameter</a:t>
            </a:r>
          </a:p>
          <a:p>
            <a:endParaRPr lang="de-DE" dirty="0">
              <a:highlight>
                <a:srgbClr val="00FF00"/>
              </a:highlight>
            </a:endParaRPr>
          </a:p>
          <a:p>
            <a:pPr>
              <a:buFont typeface="Calibri" panose="020F0502020204030204" pitchFamily="34" charset="0"/>
              <a:buChar char="+"/>
            </a:pPr>
            <a:r>
              <a:rPr lang="de-DE" dirty="0"/>
              <a:t>Indikation der Spielerposition</a:t>
            </a:r>
          </a:p>
          <a:p>
            <a:pPr>
              <a:buFont typeface="Calibri" panose="020F0502020204030204" pitchFamily="34" charset="0"/>
              <a:buChar char="+"/>
            </a:pPr>
            <a:r>
              <a:rPr lang="de-DE" dirty="0"/>
              <a:t>Indikation aktueller / zukünftiger Clips</a:t>
            </a:r>
          </a:p>
          <a:p>
            <a:pPr>
              <a:buFont typeface="Calibri" panose="020F0502020204030204" pitchFamily="34" charset="0"/>
              <a:buChar char="+"/>
            </a:pPr>
            <a:r>
              <a:rPr lang="de-DE" dirty="0"/>
              <a:t>Unterstützung Hand-Position</a:t>
            </a:r>
          </a:p>
          <a:p>
            <a:pPr>
              <a:buFont typeface="Calibri" panose="020F0502020204030204" pitchFamily="34" charset="0"/>
              <a:buChar char="+"/>
            </a:pPr>
            <a:r>
              <a:rPr lang="de-DE" dirty="0"/>
              <a:t>Transferfunktion x/y-Position</a:t>
            </a:r>
          </a:p>
          <a:p>
            <a:endParaRPr lang="de-DE" dirty="0"/>
          </a:p>
        </p:txBody>
      </p:sp>
      <p:pic>
        <p:nvPicPr>
          <p:cNvPr id="9" name="Grafik 8" descr="Ein Bild, das Person, drinnen, Video, spielend enthält.&#10;&#10;Automatisch generierte Beschreibung">
            <a:extLst>
              <a:ext uri="{FF2B5EF4-FFF2-40B4-BE49-F238E27FC236}">
                <a16:creationId xmlns:a16="http://schemas.microsoft.com/office/drawing/2014/main" id="{62CE8D85-1572-4215-95A8-D032C3AB4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7766" y="3780271"/>
            <a:ext cx="3386281" cy="253971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1144D33-2662-414D-9834-5CC99818D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783" y="18473"/>
            <a:ext cx="5440217" cy="306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75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594</Words>
  <Application>Microsoft Office PowerPoint</Application>
  <PresentationFormat>Breitbild</PresentationFormat>
  <Paragraphs>105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20" baseType="lpstr">
      <vt:lpstr>Heiti TC Medium</vt:lpstr>
      <vt:lpstr>Lemon/Milk</vt:lpstr>
      <vt:lpstr>Lemon/Milk light</vt:lpstr>
      <vt:lpstr>Arial</vt:lpstr>
      <vt:lpstr>Calibri</vt:lpstr>
      <vt:lpstr>Calibri Light</vt:lpstr>
      <vt:lpstr>Courier New</vt:lpstr>
      <vt:lpstr>Office</vt:lpstr>
      <vt:lpstr>Synthesia</vt:lpstr>
      <vt:lpstr>Konzept - Recap</vt:lpstr>
      <vt:lpstr>Implizite Interaktionen - Recap</vt:lpstr>
      <vt:lpstr>1. Blockschaltbild – Data Flow</vt:lpstr>
      <vt:lpstr>2. Human Pose Estimation – Kinect v2</vt:lpstr>
      <vt:lpstr>PowerPoint-Präsentation</vt:lpstr>
      <vt:lpstr>3. Server – node.js</vt:lpstr>
      <vt:lpstr>4. Musik Generierung – Ableton Live 10</vt:lpstr>
      <vt:lpstr>5. Frontend -  Unity</vt:lpstr>
      <vt:lpstr>6. Log Files</vt:lpstr>
      <vt:lpstr>7. Studiendesign</vt:lpstr>
      <vt:lpstr>Beispieldiagramme zu Befragung Teil 1 + 2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Synthesia</dc:title>
  <dc:creator>Marlon Lückert</dc:creator>
  <cp:lastModifiedBy>Julius Neudecker</cp:lastModifiedBy>
  <cp:revision>61</cp:revision>
  <dcterms:created xsi:type="dcterms:W3CDTF">2019-10-22T12:46:41Z</dcterms:created>
  <dcterms:modified xsi:type="dcterms:W3CDTF">2020-01-15T08:52:51Z</dcterms:modified>
</cp:coreProperties>
</file>